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4"/>
  </p:notesMasterIdLst>
  <p:sldIdLst>
    <p:sldId id="256" r:id="rId3"/>
    <p:sldId id="285" r:id="rId4"/>
    <p:sldId id="286" r:id="rId5"/>
    <p:sldId id="287" r:id="rId6"/>
    <p:sldId id="289" r:id="rId7"/>
    <p:sldId id="290" r:id="rId8"/>
    <p:sldId id="294" r:id="rId9"/>
    <p:sldId id="296" r:id="rId10"/>
    <p:sldId id="293" r:id="rId11"/>
    <p:sldId id="295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2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1747" autoAdjust="0"/>
  </p:normalViewPr>
  <p:slideViewPr>
    <p:cSldViewPr snapToGrid="0" snapToObjects="1">
      <p:cViewPr varScale="1">
        <p:scale>
          <a:sx n="66" d="100"/>
          <a:sy n="66" d="100"/>
        </p:scale>
        <p:origin x="123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546875"/>
          <c:y val="0.11842174468370173"/>
          <c:w val="0.53128137303149603"/>
          <c:h val="0.79692201052399048"/>
        </c:manualLayout>
      </c:layout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strRef>
              <c:f>工作表1!$A$2:$A$6</c:f>
              <c:strCache>
                <c:ptCount val="5"/>
                <c:pt idx="0">
                  <c:v>生活安全</c:v>
                </c:pt>
                <c:pt idx="1">
                  <c:v>交通安全</c:v>
                </c:pt>
                <c:pt idx="2">
                  <c:v>醫療便利</c:v>
                </c:pt>
                <c:pt idx="3">
                  <c:v>飲食便利</c:v>
                </c:pt>
                <c:pt idx="4">
                  <c:v>生活機能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92</c:v>
                </c:pt>
                <c:pt idx="1">
                  <c:v>75</c:v>
                </c:pt>
                <c:pt idx="2">
                  <c:v>75</c:v>
                </c:pt>
                <c:pt idx="3">
                  <c:v>85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3-4F28-BBD2-10E90CD91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102904"/>
        <c:axId val="617104216"/>
      </c:radarChart>
      <c:catAx>
        <c:axId val="617102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7104216"/>
        <c:crosses val="autoZero"/>
        <c:auto val="1"/>
        <c:lblAlgn val="ctr"/>
        <c:lblOffset val="100"/>
        <c:noMultiLvlLbl val="0"/>
      </c:catAx>
      <c:valAx>
        <c:axId val="617104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102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0.11414</cdr:x>
      <cdr:y>0</cdr:y>
    </cdr:from>
    <cdr:to>
      <cdr:x>0.38239</cdr:x>
      <cdr:y>0.10695</cdr:y>
    </cdr:to>
    <cdr:sp macro="" textlink="">
      <cdr:nvSpPr>
        <cdr:cNvPr id="5" name="文本框 18">
          <a:extLst xmlns:a="http://schemas.openxmlformats.org/drawingml/2006/main">
            <a:ext uri="{FF2B5EF4-FFF2-40B4-BE49-F238E27FC236}">
              <a16:creationId xmlns:a16="http://schemas.microsoft.com/office/drawing/2014/main" id="{03390DAA-E8CA-4462-ACD8-37BD8DDF479A}"/>
            </a:ext>
          </a:extLst>
        </cdr:cNvPr>
        <cdr:cNvSpPr txBox="1"/>
      </cdr:nvSpPr>
      <cdr:spPr>
        <a:xfrm xmlns:a="http://schemas.openxmlformats.org/drawingml/2006/main">
          <a:off x="676991" y="-2107423"/>
          <a:ext cx="1591083" cy="4616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kumimoji="0" lang="zh-CN" altLang="en-US" sz="2400" b="1" i="0" u="none" strike="noStrike" kern="0" cap="none" spc="0" normalizeH="0" baseline="0" noProof="0" dirty="0">
            <a:ln>
              <a:noFill/>
            </a:ln>
            <a:solidFill>
              <a:schemeClr val="accent2"/>
            </a:solidFill>
            <a:effectLst/>
            <a:uLnTx/>
            <a:uFillTx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本產品名為</a:t>
            </a:r>
            <a:r>
              <a:rPr lang="en-US" altLang="zh-TW" dirty="0"/>
              <a:t>Place Radar</a:t>
            </a:r>
            <a:r>
              <a:rPr lang="zh-TW" altLang="en-US" dirty="0" smtClean="0"/>
              <a:t>，是一個適</a:t>
            </a:r>
            <a:r>
              <a:rPr lang="zh-TW" altLang="en-US" dirty="0"/>
              <a:t>地性服務</a:t>
            </a:r>
            <a:r>
              <a:rPr lang="en-US" altLang="zh-TW" dirty="0"/>
              <a:t>(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Location-Based Service</a:t>
            </a:r>
            <a:r>
              <a:rPr lang="en-US" altLang="zh-TW" dirty="0"/>
              <a:t>)</a:t>
            </a:r>
            <a:r>
              <a:rPr lang="zh-TW" altLang="en-US" dirty="0"/>
              <a:t>，我們希望利用本服務給予使用者「生活安全（</a:t>
            </a:r>
            <a:r>
              <a:rPr lang="en-US" altLang="zh-TW" dirty="0" err="1"/>
              <a:t>SafeLife</a:t>
            </a:r>
            <a:r>
              <a:rPr lang="zh-TW" altLang="en-US" dirty="0"/>
              <a:t>）」的相關資訊。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15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商業應用可行性中，產品使用者將可以免費使用，並且在買房前、旅遊前、租屋前，使用本產品進行比較；而企業或其他客戶，則可以透過本產品行銷房地產商品、景點飯店、租屋訊息，或是特定的內容廣告。當然，這些需求都是需要依觸及量收費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本產品則是專注提供優質的服務，並且置入合適的廣告，針對企業用戶的需求進行行銷。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8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Place Radar</a:t>
            </a:r>
            <a:r>
              <a:rPr lang="zh-TW" altLang="en-US" dirty="0"/>
              <a:t>是個以各國</a:t>
            </a:r>
            <a:r>
              <a:rPr lang="en-US" altLang="zh-TW" dirty="0" err="1"/>
              <a:t>OpenData</a:t>
            </a:r>
            <a:r>
              <a:rPr lang="zh-TW" altLang="en-US" dirty="0"/>
              <a:t>為基礎的適地性服務，我們希望可以透過</a:t>
            </a:r>
            <a:r>
              <a:rPr lang="en-US" altLang="zh-TW" dirty="0" err="1"/>
              <a:t>PlaceRadar</a:t>
            </a:r>
            <a:r>
              <a:rPr lang="zh-TW" altLang="en-US" dirty="0"/>
              <a:t>改善人們的生活。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3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自政府開放</a:t>
            </a:r>
            <a:r>
              <a:rPr lang="en-US" altLang="zh-TW" dirty="0" err="1"/>
              <a:t>OpenData</a:t>
            </a:r>
            <a:r>
              <a:rPr lang="zh-TW" altLang="en-US" dirty="0"/>
              <a:t>以來，在資訊領域產生了各式各樣的加值應用，這些應用因為</a:t>
            </a:r>
            <a:r>
              <a:rPr lang="en-US" altLang="zh-TW" dirty="0" err="1"/>
              <a:t>OpenData</a:t>
            </a:r>
            <a:r>
              <a:rPr lang="zh-TW" altLang="en-US" dirty="0"/>
              <a:t>的支持改變了你我的生活；我們的產品是以「生活安全」為核心價值，並且希望以</a:t>
            </a:r>
            <a:r>
              <a:rPr lang="en-US" altLang="zh-TW" dirty="0" err="1"/>
              <a:t>OpenData</a:t>
            </a:r>
            <a:r>
              <a:rPr lang="zh-TW" altLang="en-US" dirty="0"/>
              <a:t>的支持，來建構整個服務。</a:t>
            </a:r>
          </a:p>
          <a:p>
            <a:endParaRPr lang="en-US" altLang="zh-TW" dirty="0"/>
          </a:p>
          <a:p>
            <a:r>
              <a:rPr lang="zh-TW" altLang="en-US" dirty="0"/>
              <a:t>在生活中，我們都會碰到租屋、購屋或是旅遊等需求。而在這些需求中，我們總會有一些必須參考的資訊。比如「租屋」，我們會關心周邊的生活機能、交通，或是「購屋」我們會關心物件的房價或附近的犯罪情形。若你是一位背包客（遊客、旅行者），你可能也會需要在出發前，了解當地的資訊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9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在開放資料使用的部分，我們蒐集到了韓國、台灣、日本，三個國家共同擁有的資料集。</a:t>
            </a:r>
            <a:endParaRPr lang="en-US" altLang="zh-TW" dirty="0"/>
          </a:p>
          <a:p>
            <a:r>
              <a:rPr lang="zh-TW" altLang="en-US" dirty="0"/>
              <a:t>在資料清潔（</a:t>
            </a:r>
            <a:r>
              <a:rPr lang="en-US" altLang="zh-TW" dirty="0"/>
              <a:t>Data cleaning</a:t>
            </a:r>
            <a:r>
              <a:rPr lang="zh-TW" altLang="en-US" dirty="0"/>
              <a:t>）後，</a:t>
            </a:r>
            <a:endParaRPr lang="en-US" altLang="zh-TW" dirty="0"/>
          </a:p>
          <a:p>
            <a:r>
              <a:rPr lang="zh-TW" altLang="en-US" dirty="0"/>
              <a:t>取用了「犯罪資料集」中的發生地、類型、次數；</a:t>
            </a:r>
            <a:endParaRPr lang="en-US" altLang="zh-TW" dirty="0"/>
          </a:p>
          <a:p>
            <a:r>
              <a:rPr lang="zh-TW" altLang="en-US" dirty="0"/>
              <a:t>「車禍狀況資料集」中的地點、死傷數量；</a:t>
            </a:r>
            <a:endParaRPr lang="en-US" altLang="zh-TW" dirty="0"/>
          </a:p>
          <a:p>
            <a:r>
              <a:rPr lang="zh-TW" altLang="en-US" dirty="0"/>
              <a:t>「房地產資料集」中近五年的交易資料、價格坪數；</a:t>
            </a:r>
            <a:endParaRPr lang="en-US" altLang="zh-TW" dirty="0"/>
          </a:p>
          <a:p>
            <a:r>
              <a:rPr lang="zh-TW" altLang="en-US" dirty="0"/>
              <a:t>「人口資料集」則是整理出數量、佔比、密度等資訊。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41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以犯罪次數為例，若是直接將台灣、日本、韓國開放資料呈現在使用者面前，那們會得出這些資料。</a:t>
            </a:r>
            <a:endParaRPr lang="en-US" altLang="zh-TW" dirty="0"/>
          </a:p>
          <a:p>
            <a:r>
              <a:rPr lang="zh-TW" altLang="en-US" dirty="0"/>
              <a:t>這時候，我們團隊遇到了一個問題，那就是「如何以更清楚明白的方式」將資料</a:t>
            </a:r>
            <a:r>
              <a:rPr lang="en-US" altLang="zh-TW" dirty="0"/>
              <a:t>(Data)</a:t>
            </a:r>
            <a:r>
              <a:rPr lang="zh-TW" altLang="en-US" dirty="0"/>
              <a:t>轉化成有用的資訊</a:t>
            </a:r>
            <a:r>
              <a:rPr lang="en-US" altLang="zh-TW" dirty="0"/>
              <a:t>(Information)</a:t>
            </a:r>
            <a:r>
              <a:rPr lang="zh-TW" altLang="en-US" dirty="0"/>
              <a:t>給予使用者。</a:t>
            </a:r>
            <a:endParaRPr lang="en-US" altLang="zh-TW" dirty="0"/>
          </a:p>
          <a:p>
            <a:r>
              <a:rPr lang="zh-TW" altLang="en-US" dirty="0"/>
              <a:t>面對這個問題，我們提出了以下的方法進行處理。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86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面對三個國家的資料，我們設定了「生活安全指數」，將上一張投影片中的資料進行正規化，以犯罪數與居民數相除，得到了犯罪率，並且找出最大值與最小值，經過正規化得到了可以「直覺比較」的資訊。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6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有一個主要特色，那就是「地點評分」。系統會對使用者所搜索的地點進行評比，提供「生活安全」、「生活機能」、「就醫便利」、「飲食便利」、「交通安全」等資訊，它們分別以開放資料以及標註的地點附近的醫院、餐廳、商店等數量進行評估。最後以可視化</a:t>
            </a:r>
            <a:r>
              <a:rPr lang="en-US" altLang="zh-TW" dirty="0"/>
              <a:t>(Visualization)</a:t>
            </a:r>
            <a:r>
              <a:rPr lang="zh-TW" altLang="en-US" dirty="0"/>
              <a:t>的內容呈現給使用者。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2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本產品提供兩種操作介面，第一種是各位現在所看到的</a:t>
            </a:r>
            <a:r>
              <a:rPr lang="en-US" altLang="zh-TW" dirty="0"/>
              <a:t>WebApp</a:t>
            </a:r>
            <a:r>
              <a:rPr lang="zh-TW" altLang="en-US" dirty="0"/>
              <a:t>介面。使用者可以在</a:t>
            </a:r>
            <a:r>
              <a:rPr lang="en-US" altLang="zh-TW" dirty="0"/>
              <a:t>Google Maps API</a:t>
            </a:r>
            <a:r>
              <a:rPr lang="zh-TW" altLang="en-US" dirty="0"/>
              <a:t>的支持下，直覺的操作系統。</a:t>
            </a:r>
            <a:endParaRPr lang="en-US" altLang="zh-TW" dirty="0"/>
          </a:p>
          <a:p>
            <a:r>
              <a:rPr lang="zh-TW" altLang="en-US" dirty="0"/>
              <a:t>［開始影片１］</a:t>
            </a:r>
            <a:endParaRPr lang="en-US" altLang="zh-TW" dirty="0"/>
          </a:p>
          <a:p>
            <a:r>
              <a:rPr lang="zh-TW" altLang="en-US" dirty="0"/>
              <a:t>就算是鍵入「地標名稱」本產品也能找到地點的資訊，顯示出評分結果的雷達圖，以及人口性別比率、近五年房價的圖表。</a:t>
            </a:r>
            <a:endParaRPr lang="en-US" altLang="zh-TW" dirty="0"/>
          </a:p>
          <a:p>
            <a:r>
              <a:rPr lang="zh-TW" altLang="en-US" dirty="0"/>
              <a:t>［開始影片</a:t>
            </a:r>
            <a:r>
              <a:rPr lang="en-US" altLang="zh-TW" dirty="0"/>
              <a:t>2</a:t>
            </a:r>
            <a:r>
              <a:rPr lang="zh-TW" altLang="en-US" dirty="0"/>
              <a:t>］</a:t>
            </a:r>
            <a:endParaRPr lang="en-US" altLang="zh-TW" dirty="0"/>
          </a:p>
          <a:p>
            <a:r>
              <a:rPr lang="zh-TW" altLang="en-US" dirty="0"/>
              <a:t>現在我們來示範一次，使用「韓國」的地址進行搜索。</a:t>
            </a:r>
            <a:endParaRPr lang="en-US" altLang="zh-TW" dirty="0"/>
          </a:p>
          <a:p>
            <a:r>
              <a:rPr lang="en-US" altLang="zh-TW" dirty="0"/>
              <a:t>Google Maps </a:t>
            </a:r>
            <a:r>
              <a:rPr lang="zh-TW" altLang="en-US" dirty="0"/>
              <a:t>會立即找到使用者的標點，並且馬上就會開始評分。</a:t>
            </a:r>
            <a:endParaRPr lang="en-US" altLang="zh-TW" dirty="0"/>
          </a:p>
          <a:p>
            <a:r>
              <a:rPr lang="zh-TW" altLang="en-US" dirty="0"/>
              <a:t>我們可以同時比較最多「三筆」的地點分數。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4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本產品提供兩種操作介面，第一種是各位現在所看到的</a:t>
            </a:r>
            <a:r>
              <a:rPr lang="en-US" altLang="zh-TW" dirty="0"/>
              <a:t>WebApp</a:t>
            </a:r>
            <a:r>
              <a:rPr lang="zh-TW" altLang="en-US" dirty="0"/>
              <a:t>介面。使用者可以在</a:t>
            </a:r>
            <a:r>
              <a:rPr lang="en-US" altLang="zh-TW" dirty="0"/>
              <a:t>Google Maps API</a:t>
            </a:r>
            <a:r>
              <a:rPr lang="zh-TW" altLang="en-US" dirty="0"/>
              <a:t>的支持下，直覺的操作系統。</a:t>
            </a:r>
            <a:endParaRPr lang="en-US" altLang="zh-TW" dirty="0"/>
          </a:p>
          <a:p>
            <a:r>
              <a:rPr lang="zh-TW" altLang="en-US" dirty="0"/>
              <a:t>［開始影片１］</a:t>
            </a:r>
            <a:endParaRPr lang="en-US" altLang="zh-TW" dirty="0"/>
          </a:p>
          <a:p>
            <a:r>
              <a:rPr lang="zh-TW" altLang="en-US" dirty="0"/>
              <a:t>就算是鍵入「地標名稱」本產品也能找到地點的資訊，顯示出評分結果的雷達圖，以及人口性別比率、近五年房價的圖表。</a:t>
            </a:r>
            <a:endParaRPr lang="en-US" altLang="zh-TW" dirty="0"/>
          </a:p>
          <a:p>
            <a:r>
              <a:rPr lang="zh-TW" altLang="en-US" dirty="0"/>
              <a:t>［開始影片</a:t>
            </a:r>
            <a:r>
              <a:rPr lang="en-US" altLang="zh-TW" dirty="0"/>
              <a:t>2</a:t>
            </a:r>
            <a:r>
              <a:rPr lang="zh-TW" altLang="en-US" dirty="0"/>
              <a:t>］</a:t>
            </a:r>
            <a:endParaRPr lang="en-US" altLang="zh-TW" dirty="0"/>
          </a:p>
          <a:p>
            <a:r>
              <a:rPr lang="zh-TW" altLang="en-US" dirty="0"/>
              <a:t>現在我們來示範一次，使用「韓國」的地址進行搜索。</a:t>
            </a:r>
            <a:endParaRPr lang="en-US" altLang="zh-TW" dirty="0"/>
          </a:p>
          <a:p>
            <a:r>
              <a:rPr lang="en-US" altLang="zh-TW" dirty="0"/>
              <a:t>Google Maps </a:t>
            </a:r>
            <a:r>
              <a:rPr lang="zh-TW" altLang="en-US" dirty="0"/>
              <a:t>會立即找到使用者的標點，並且馬上就會開始評分。</a:t>
            </a:r>
            <a:endParaRPr lang="en-US" altLang="zh-TW" dirty="0"/>
          </a:p>
          <a:p>
            <a:r>
              <a:rPr lang="zh-TW" altLang="en-US" dirty="0"/>
              <a:t>我們可以同時比較最多「三筆」的地點分數。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36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［開始影片１］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我們現在所看到的畫面是「日本的房屋仲介網站」。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我們可以直接在任意網頁中直接選取「地址」，啟動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。搜索的結果將會馬上地「擴充」在頁面的右方。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［圖片</a:t>
            </a:r>
            <a:r>
              <a:rPr lang="en-US" altLang="zh-TW" dirty="0"/>
              <a:t>1</a:t>
            </a:r>
            <a:r>
              <a:rPr lang="zh-TW" altLang="en-US" dirty="0"/>
              <a:t>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就算我們切換到了韓國的房屋仲介網站，也能執行。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［圖片</a:t>
            </a:r>
            <a:r>
              <a:rPr lang="en-US" altLang="zh-TW" dirty="0"/>
              <a:t>2</a:t>
            </a:r>
            <a:r>
              <a:rPr lang="zh-TW" altLang="en-US" dirty="0"/>
              <a:t>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當然，台灣的房屋仲介網站也能使用我們的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換句話說，透過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強大的功能，你將可以在所有常用的網站中，直接使用我們所提供的地點服務，快速的獲取資訊！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61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DA437-1FA8-4CCD-8CD9-56E3E33A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FCCBF-2453-4C3D-96E2-28BD56D85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F1C7A-1855-4F5C-A537-A182504D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C10907-6B8D-49A0-9D4C-52CB49B9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111BE-775F-42DE-9358-B1EFC8D3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19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77D44-146E-4671-9969-8664CFA1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94B42-B3EE-468B-A7BF-02C1319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03690E-22FD-42BA-9775-104DB67A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14058-489E-4649-BAAA-69122791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CB6F77-0A26-4A10-A258-2AE142BF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4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  <p:sldLayoutId id="2147483709" r:id="rId15"/>
    <p:sldLayoutId id="214748371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3E9D16A-56DA-448B-BF6A-5047C50A03EE}"/>
              </a:ext>
            </a:extLst>
          </p:cNvPr>
          <p:cNvCxnSpPr/>
          <p:nvPr/>
        </p:nvCxnSpPr>
        <p:spPr>
          <a:xfrm>
            <a:off x="3038206" y="4361514"/>
            <a:ext cx="6115574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C6E15447-0A03-4F17-8D30-A8BD4DA48038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771CEA-2EA4-4589-8BC1-6652B607E661}"/>
              </a:ext>
            </a:extLst>
          </p:cNvPr>
          <p:cNvSpPr txBox="1"/>
          <p:nvPr/>
        </p:nvSpPr>
        <p:spPr>
          <a:xfrm>
            <a:off x="2523353" y="5182946"/>
            <a:ext cx="7145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Amos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Michael  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  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Joe</a:t>
            </a:r>
            <a:endParaRPr lang="zh-TW" altLang="en-US" sz="40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980509-2319-4D02-BC47-25243866C8AC}"/>
              </a:ext>
            </a:extLst>
          </p:cNvPr>
          <p:cNvSpPr txBox="1"/>
          <p:nvPr/>
        </p:nvSpPr>
        <p:spPr>
          <a:xfrm>
            <a:off x="4072287" y="2700452"/>
            <a:ext cx="4002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Speaker</a:t>
            </a:r>
          </a:p>
          <a:p>
            <a:pPr algn="ctr">
              <a:lnSpc>
                <a:spcPct val="150000"/>
              </a:lnSpc>
            </a:pP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Winnie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8CD9310-0771-441A-982F-240922300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4029066" y="801887"/>
            <a:ext cx="4133850" cy="197228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4E74CA8-6895-499C-AA6E-F54550B90558}"/>
              </a:ext>
            </a:extLst>
          </p:cNvPr>
          <p:cNvSpPr txBox="1"/>
          <p:nvPr/>
        </p:nvSpPr>
        <p:spPr>
          <a:xfrm>
            <a:off x="4404585" y="4593184"/>
            <a:ext cx="3338016" cy="982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 Members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25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307937" y="260172"/>
            <a:ext cx="3491518" cy="457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 Model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C6B298E6-A25A-45CF-96AD-34A98A583CF9}"/>
              </a:ext>
            </a:extLst>
          </p:cNvPr>
          <p:cNvGrpSpPr/>
          <p:nvPr/>
        </p:nvGrpSpPr>
        <p:grpSpPr>
          <a:xfrm>
            <a:off x="101454" y="1693277"/>
            <a:ext cx="4254389" cy="4254389"/>
            <a:chOff x="101454" y="1693277"/>
            <a:chExt cx="4254389" cy="4254389"/>
          </a:xfrm>
        </p:grpSpPr>
        <p:sp>
          <p:nvSpPr>
            <p:cNvPr id="54" name="文本框 22">
              <a:extLst>
                <a:ext uri="{FF2B5EF4-FFF2-40B4-BE49-F238E27FC236}">
                  <a16:creationId xmlns:a16="http://schemas.microsoft.com/office/drawing/2014/main" id="{5B60C86B-6030-488E-A0A9-188B40EE9BA5}"/>
                </a:ext>
              </a:extLst>
            </p:cNvPr>
            <p:cNvSpPr txBox="1"/>
            <p:nvPr/>
          </p:nvSpPr>
          <p:spPr>
            <a:xfrm>
              <a:off x="1188302" y="2382914"/>
              <a:ext cx="2043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kern="0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Company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1AF4C5A4-3A7D-4D28-926B-FF0151F206E9}"/>
                </a:ext>
              </a:extLst>
            </p:cNvPr>
            <p:cNvGrpSpPr/>
            <p:nvPr/>
          </p:nvGrpSpPr>
          <p:grpSpPr>
            <a:xfrm rot="11951504">
              <a:off x="101454" y="1693277"/>
              <a:ext cx="4254389" cy="4254389"/>
              <a:chOff x="4099005" y="1517856"/>
              <a:chExt cx="4254389" cy="4254389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5" name="拱形 44">
                <a:extLst>
                  <a:ext uri="{FF2B5EF4-FFF2-40B4-BE49-F238E27FC236}">
                    <a16:creationId xmlns:a16="http://schemas.microsoft.com/office/drawing/2014/main" id="{25AD09BD-06A3-42AC-9605-2C038AF756F3}"/>
                  </a:ext>
                </a:extLst>
              </p:cNvPr>
              <p:cNvSpPr/>
              <p:nvPr/>
            </p:nvSpPr>
            <p:spPr>
              <a:xfrm>
                <a:off x="4099005" y="1517856"/>
                <a:ext cx="4254389" cy="4254389"/>
              </a:xfrm>
              <a:prstGeom prst="blockArc">
                <a:avLst>
                  <a:gd name="adj1" fmla="val 12621585"/>
                  <a:gd name="adj2" fmla="val 8934142"/>
                  <a:gd name="adj3" fmla="val 350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TW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C16A7C8E-B5BD-4C0E-8D56-AD3184F0C100}"/>
                  </a:ext>
                </a:extLst>
              </p:cNvPr>
              <p:cNvCxnSpPr>
                <a:cxnSpLocks/>
              </p:cNvCxnSpPr>
              <p:nvPr/>
            </p:nvCxnSpPr>
            <p:spPr>
              <a:xfrm rot="19602202" flipH="1">
                <a:off x="4237153" y="2565230"/>
                <a:ext cx="387940" cy="235852"/>
              </a:xfrm>
              <a:prstGeom prst="straightConnector1">
                <a:avLst/>
              </a:prstGeom>
              <a:grpFill/>
              <a:ln w="104775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18">
              <a:extLst>
                <a:ext uri="{FF2B5EF4-FFF2-40B4-BE49-F238E27FC236}">
                  <a16:creationId xmlns:a16="http://schemas.microsoft.com/office/drawing/2014/main" id="{E6CFD6D0-163F-4FB7-A372-E2BDDC8F5704}"/>
                </a:ext>
              </a:extLst>
            </p:cNvPr>
            <p:cNvSpPr txBox="1"/>
            <p:nvPr/>
          </p:nvSpPr>
          <p:spPr>
            <a:xfrm>
              <a:off x="558366" y="3186894"/>
              <a:ext cx="3588482" cy="228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2">
                      <a:lumMod val="50000"/>
                    </a:schemeClr>
                  </a:solidFill>
                  <a:cs typeface="+mn-ea"/>
                  <a:sym typeface="+mn-lt"/>
                </a:rPr>
                <a:t>Recommended real estate products</a:t>
              </a:r>
            </a:p>
            <a:p>
              <a:pPr marL="34290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2">
                      <a:lumMod val="50000"/>
                    </a:schemeClr>
                  </a:solidFill>
                  <a:cs typeface="+mn-ea"/>
                  <a:sym typeface="+mn-lt"/>
                </a:rPr>
                <a:t>Charge by affinity category 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A1A94CD2-5135-42DF-AF12-E6D882982D9B}"/>
              </a:ext>
            </a:extLst>
          </p:cNvPr>
          <p:cNvGrpSpPr/>
          <p:nvPr/>
        </p:nvGrpSpPr>
        <p:grpSpPr>
          <a:xfrm>
            <a:off x="3848436" y="1592220"/>
            <a:ext cx="4352160" cy="4482241"/>
            <a:chOff x="3848436" y="1592220"/>
            <a:chExt cx="4352160" cy="4482241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0481DA4A-3BC4-4917-9954-01B2DF513B5B}"/>
                </a:ext>
              </a:extLst>
            </p:cNvPr>
            <p:cNvGrpSpPr/>
            <p:nvPr/>
          </p:nvGrpSpPr>
          <p:grpSpPr>
            <a:xfrm rot="13795195">
              <a:off x="3946207" y="1820072"/>
              <a:ext cx="4254389" cy="4254389"/>
              <a:chOff x="3892349" y="1649061"/>
              <a:chExt cx="4254389" cy="4254389"/>
            </a:xfrm>
          </p:grpSpPr>
          <p:sp>
            <p:nvSpPr>
              <p:cNvPr id="36" name="拱形 35">
                <a:extLst>
                  <a:ext uri="{FF2B5EF4-FFF2-40B4-BE49-F238E27FC236}">
                    <a16:creationId xmlns:a16="http://schemas.microsoft.com/office/drawing/2014/main" id="{4323C8BA-F490-4083-8783-DDF66D1E22D2}"/>
                  </a:ext>
                </a:extLst>
              </p:cNvPr>
              <p:cNvSpPr/>
              <p:nvPr/>
            </p:nvSpPr>
            <p:spPr>
              <a:xfrm>
                <a:off x="3892349" y="1649061"/>
                <a:ext cx="4254389" cy="4254389"/>
              </a:xfrm>
              <a:prstGeom prst="blockArc">
                <a:avLst>
                  <a:gd name="adj1" fmla="val 10800000"/>
                  <a:gd name="adj2" fmla="val 17533357"/>
                  <a:gd name="adj3" fmla="val 307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TW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F88E8C4F-93B9-4386-95EB-2A33C908A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533" y="3645734"/>
                <a:ext cx="0" cy="400544"/>
              </a:xfrm>
              <a:prstGeom prst="straightConnector1">
                <a:avLst/>
              </a:prstGeom>
              <a:ln w="1047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A67090B7-2823-42B9-A196-690F798B6EEF}"/>
                </a:ext>
              </a:extLst>
            </p:cNvPr>
            <p:cNvGrpSpPr/>
            <p:nvPr/>
          </p:nvGrpSpPr>
          <p:grpSpPr>
            <a:xfrm>
              <a:off x="3848436" y="1592220"/>
              <a:ext cx="4331574" cy="4254389"/>
              <a:chOff x="3848436" y="1592220"/>
              <a:chExt cx="4331574" cy="4254389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2682B8AC-A8A3-47F8-9663-A4D61A254436}"/>
                  </a:ext>
                </a:extLst>
              </p:cNvPr>
              <p:cNvGrpSpPr/>
              <p:nvPr/>
            </p:nvGrpSpPr>
            <p:grpSpPr>
              <a:xfrm rot="1997798">
                <a:off x="3848436" y="1592220"/>
                <a:ext cx="4331574" cy="4254389"/>
                <a:chOff x="3818586" y="1649096"/>
                <a:chExt cx="4331574" cy="4254389"/>
              </a:xfrm>
            </p:grpSpPr>
            <p:sp>
              <p:nvSpPr>
                <p:cNvPr id="3" name="拱形 2">
                  <a:extLst>
                    <a:ext uri="{FF2B5EF4-FFF2-40B4-BE49-F238E27FC236}">
                      <a16:creationId xmlns:a16="http://schemas.microsoft.com/office/drawing/2014/main" id="{E2A5D3BF-E357-4912-B890-F9233C950C37}"/>
                    </a:ext>
                  </a:extLst>
                </p:cNvPr>
                <p:cNvSpPr/>
                <p:nvPr/>
              </p:nvSpPr>
              <p:spPr>
                <a:xfrm>
                  <a:off x="3895771" y="1649096"/>
                  <a:ext cx="4254389" cy="4254389"/>
                </a:xfrm>
                <a:prstGeom prst="blockArc">
                  <a:avLst>
                    <a:gd name="adj1" fmla="val 11601307"/>
                    <a:gd name="adj2" fmla="val 19083324"/>
                    <a:gd name="adj3" fmla="val 32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zh-TW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" name="直線單箭頭接點 7">
                  <a:extLst>
                    <a:ext uri="{FF2B5EF4-FFF2-40B4-BE49-F238E27FC236}">
                      <a16:creationId xmlns:a16="http://schemas.microsoft.com/office/drawing/2014/main" id="{6156FF89-2EB5-407A-BE76-21C1907D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602202" flipH="1">
                  <a:off x="3818586" y="3192959"/>
                  <a:ext cx="365963" cy="304878"/>
                </a:xfrm>
                <a:prstGeom prst="straightConnector1">
                  <a:avLst/>
                </a:prstGeom>
                <a:ln w="104775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文本框 22">
                <a:extLst>
                  <a:ext uri="{FF2B5EF4-FFF2-40B4-BE49-F238E27FC236}">
                    <a16:creationId xmlns:a16="http://schemas.microsoft.com/office/drawing/2014/main" id="{7C9E37AE-C4AC-4D4D-8D30-7EBF2525A8A2}"/>
                  </a:ext>
                </a:extLst>
              </p:cNvPr>
              <p:cNvSpPr txBox="1"/>
              <p:nvPr/>
            </p:nvSpPr>
            <p:spPr>
              <a:xfrm>
                <a:off x="4820814" y="2469878"/>
                <a:ext cx="25051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3600" b="1" kern="0" dirty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Place Radar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TextBox 18">
                <a:extLst>
                  <a:ext uri="{FF2B5EF4-FFF2-40B4-BE49-F238E27FC236}">
                    <a16:creationId xmlns:a16="http://schemas.microsoft.com/office/drawing/2014/main" id="{55FABA5A-C4D7-45CD-8D01-087B9366FE82}"/>
                  </a:ext>
                </a:extLst>
              </p:cNvPr>
              <p:cNvSpPr txBox="1"/>
              <p:nvPr/>
            </p:nvSpPr>
            <p:spPr>
              <a:xfrm>
                <a:off x="4350080" y="3187309"/>
                <a:ext cx="3461446" cy="224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 defTabSz="9144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2800" kern="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Excellent Services</a:t>
                </a:r>
              </a:p>
              <a:p>
                <a:pPr marL="457200" lvl="0" indent="-457200" defTabSz="9144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2800" kern="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Content Marketing</a:t>
                </a:r>
              </a:p>
              <a:p>
                <a:pPr lvl="0" defTabSz="914400">
                  <a:lnSpc>
                    <a:spcPct val="130000"/>
                  </a:lnSpc>
                  <a:defRPr/>
                </a:pPr>
                <a:endParaRPr lang="en-US" altLang="zh-TW" sz="2700" kern="0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marL="457200" lvl="0" indent="-457200" defTabSz="9144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altLang="zh-TW" sz="2700" kern="0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6CD37DB-8695-4664-9F8A-E458F4E7A035}"/>
              </a:ext>
            </a:extLst>
          </p:cNvPr>
          <p:cNvGrpSpPr/>
          <p:nvPr/>
        </p:nvGrpSpPr>
        <p:grpSpPr>
          <a:xfrm>
            <a:off x="7861821" y="1768613"/>
            <a:ext cx="4254389" cy="4254389"/>
            <a:chOff x="7861821" y="1768613"/>
            <a:chExt cx="4254389" cy="4254389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5885C237-D401-4A73-B517-1F131136B155}"/>
                </a:ext>
              </a:extLst>
            </p:cNvPr>
            <p:cNvGrpSpPr/>
            <p:nvPr/>
          </p:nvGrpSpPr>
          <p:grpSpPr>
            <a:xfrm rot="1997798">
              <a:off x="7861821" y="1768613"/>
              <a:ext cx="4254389" cy="4254389"/>
              <a:chOff x="4164870" y="1481465"/>
              <a:chExt cx="4254389" cy="4254389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9" name="拱形 38">
                <a:extLst>
                  <a:ext uri="{FF2B5EF4-FFF2-40B4-BE49-F238E27FC236}">
                    <a16:creationId xmlns:a16="http://schemas.microsoft.com/office/drawing/2014/main" id="{E5AE43FE-CCAB-4A71-B4BF-720C02636086}"/>
                  </a:ext>
                </a:extLst>
              </p:cNvPr>
              <p:cNvSpPr/>
              <p:nvPr/>
            </p:nvSpPr>
            <p:spPr>
              <a:xfrm>
                <a:off x="4164870" y="1481465"/>
                <a:ext cx="4254389" cy="4254389"/>
              </a:xfrm>
              <a:prstGeom prst="blockArc">
                <a:avLst>
                  <a:gd name="adj1" fmla="val 12145722"/>
                  <a:gd name="adj2" fmla="val 7725284"/>
                  <a:gd name="adj3" fmla="val 362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TW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D0F35AA8-99A0-4AB7-A926-630BD0272B2B}"/>
                  </a:ext>
                </a:extLst>
              </p:cNvPr>
              <p:cNvCxnSpPr>
                <a:cxnSpLocks/>
              </p:cNvCxnSpPr>
              <p:nvPr/>
            </p:nvCxnSpPr>
            <p:spPr>
              <a:xfrm rot="19602202" flipH="1">
                <a:off x="4165106" y="2760904"/>
                <a:ext cx="387940" cy="235852"/>
              </a:xfrm>
              <a:prstGeom prst="straightConnector1">
                <a:avLst/>
              </a:prstGeom>
              <a:grpFill/>
              <a:ln w="104775">
                <a:solidFill>
                  <a:schemeClr val="accent5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D9F7AC1B-58A0-4EF3-A58E-11BE3D359CB4}"/>
                </a:ext>
              </a:extLst>
            </p:cNvPr>
            <p:cNvSpPr txBox="1"/>
            <p:nvPr/>
          </p:nvSpPr>
          <p:spPr>
            <a:xfrm>
              <a:off x="8229422" y="3188442"/>
              <a:ext cx="3716115" cy="11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All functions for free</a:t>
              </a:r>
            </a:p>
            <a:p>
              <a:pPr marL="342900" lvl="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Read advertisements</a:t>
              </a:r>
            </a:p>
          </p:txBody>
        </p:sp>
        <p:sp>
          <p:nvSpPr>
            <p:cNvPr id="11" name="文本框 22">
              <a:extLst>
                <a:ext uri="{FF2B5EF4-FFF2-40B4-BE49-F238E27FC236}">
                  <a16:creationId xmlns:a16="http://schemas.microsoft.com/office/drawing/2014/main" id="{61455CBC-FE1D-413D-B5AE-52B893AA13BD}"/>
                </a:ext>
              </a:extLst>
            </p:cNvPr>
            <p:cNvSpPr txBox="1"/>
            <p:nvPr/>
          </p:nvSpPr>
          <p:spPr>
            <a:xfrm>
              <a:off x="9468208" y="2464507"/>
              <a:ext cx="1238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User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6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34CC39A-800E-4826-8BB7-9289AA409196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60D19-4173-4C8C-BF23-D7A9D87945A6}"/>
              </a:ext>
            </a:extLst>
          </p:cNvPr>
          <p:cNvSpPr txBox="1"/>
          <p:nvPr/>
        </p:nvSpPr>
        <p:spPr>
          <a:xfrm>
            <a:off x="1771119" y="4514733"/>
            <a:ext cx="842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3600" kern="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</a:t>
            </a:r>
            <a:r>
              <a:rPr kumimoji="0" lang="en-US" altLang="zh-TW" sz="360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hank you for your attention.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0495E2-8739-4EAD-8365-0160E46E7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3206980" y="2037249"/>
            <a:ext cx="5497863" cy="2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852858" y="277919"/>
            <a:ext cx="2401675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25" name="组合 1">
            <a:extLst>
              <a:ext uri="{FF2B5EF4-FFF2-40B4-BE49-F238E27FC236}">
                <a16:creationId xmlns:a16="http://schemas.microsoft.com/office/drawing/2014/main" id="{306D827F-644A-46F0-9C3C-846F236B97A2}"/>
              </a:ext>
            </a:extLst>
          </p:cNvPr>
          <p:cNvGrpSpPr/>
          <p:nvPr/>
        </p:nvGrpSpPr>
        <p:grpSpPr>
          <a:xfrm>
            <a:off x="5244077" y="1744250"/>
            <a:ext cx="3168161" cy="1792314"/>
            <a:chOff x="5226623" y="2781207"/>
            <a:chExt cx="2361422" cy="1335920"/>
          </a:xfrm>
          <a:solidFill>
            <a:schemeClr val="accent2"/>
          </a:solidFill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A4E97765-EAB2-4BA2-83BF-0987993553DE}"/>
                </a:ext>
              </a:extLst>
            </p:cNvPr>
            <p:cNvSpPr/>
            <p:nvPr/>
          </p:nvSpPr>
          <p:spPr>
            <a:xfrm rot="1800000">
              <a:off x="5343050" y="2781207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矩形 7">
              <a:extLst>
                <a:ext uri="{FF2B5EF4-FFF2-40B4-BE49-F238E27FC236}">
                  <a16:creationId xmlns:a16="http://schemas.microsoft.com/office/drawing/2014/main" id="{11065151-9DB3-48F2-B327-4BC2F9C1FC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5226623" y="3337279"/>
              <a:ext cx="782843" cy="344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en-US" altLang="zh-TW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Renter</a:t>
              </a:r>
              <a:endParaRPr lang="zh-CN" altLang="en-US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">
            <a:extLst>
              <a:ext uri="{FF2B5EF4-FFF2-40B4-BE49-F238E27FC236}">
                <a16:creationId xmlns:a16="http://schemas.microsoft.com/office/drawing/2014/main" id="{03475562-43B7-498F-85D1-BF24A1B28C4B}"/>
              </a:ext>
            </a:extLst>
          </p:cNvPr>
          <p:cNvGrpSpPr/>
          <p:nvPr/>
        </p:nvGrpSpPr>
        <p:grpSpPr>
          <a:xfrm>
            <a:off x="5388987" y="4642531"/>
            <a:ext cx="3011959" cy="1946484"/>
            <a:chOff x="5343007" y="4933638"/>
            <a:chExt cx="2244995" cy="1450833"/>
          </a:xfrm>
          <a:solidFill>
            <a:schemeClr val="accent1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6A752FCE-DC82-4BA5-B01C-999CE9F9BFCA}"/>
                </a:ext>
              </a:extLst>
            </p:cNvPr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矩形 7">
              <a:extLst>
                <a:ext uri="{FF2B5EF4-FFF2-40B4-BE49-F238E27FC236}">
                  <a16:creationId xmlns:a16="http://schemas.microsoft.com/office/drawing/2014/main" id="{8B6A82E1-757F-4CAE-ADFF-D10E688E0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 flipH="1">
              <a:off x="5915260" y="4933638"/>
              <a:ext cx="1339627" cy="344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en-US" altLang="zh-TW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House buyer</a:t>
              </a:r>
              <a:endParaRPr lang="zh-CN" altLang="en-US" sz="2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">
            <a:extLst>
              <a:ext uri="{FF2B5EF4-FFF2-40B4-BE49-F238E27FC236}">
                <a16:creationId xmlns:a16="http://schemas.microsoft.com/office/drawing/2014/main" id="{C534713A-3CD0-46C7-9F57-F4ED5782FF46}"/>
              </a:ext>
            </a:extLst>
          </p:cNvPr>
          <p:cNvGrpSpPr/>
          <p:nvPr/>
        </p:nvGrpSpPr>
        <p:grpSpPr>
          <a:xfrm>
            <a:off x="3370035" y="2659776"/>
            <a:ext cx="1792313" cy="3011957"/>
            <a:chOff x="3823495" y="3454297"/>
            <a:chExt cx="1335921" cy="2244994"/>
          </a:xfrm>
          <a:solidFill>
            <a:schemeClr val="accent3"/>
          </a:solidFill>
        </p:grpSpPr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2160A7AE-3ED4-46B6-AC7A-B6280D8D1DDC}"/>
                </a:ext>
              </a:extLst>
            </p:cNvPr>
            <p:cNvSpPr/>
            <p:nvPr/>
          </p:nvSpPr>
          <p:spPr>
            <a:xfrm rot="16200000">
              <a:off x="3368959" y="3908833"/>
              <a:ext cx="2244994" cy="13359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矩形 7">
              <a:extLst>
                <a:ext uri="{FF2B5EF4-FFF2-40B4-BE49-F238E27FC236}">
                  <a16:creationId xmlns:a16="http://schemas.microsoft.com/office/drawing/2014/main" id="{E768B661-CA05-44C1-9392-84DF8C8B2C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99558" y="5292235"/>
              <a:ext cx="923832" cy="344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algn="r"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Traveler</a:t>
              </a:r>
              <a:endParaRPr lang="zh-CN" altLang="en-US" sz="2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5368F308-E686-42EA-9CA1-ADF9336F4F97}"/>
              </a:ext>
            </a:extLst>
          </p:cNvPr>
          <p:cNvSpPr txBox="1"/>
          <p:nvPr/>
        </p:nvSpPr>
        <p:spPr>
          <a:xfrm>
            <a:off x="7739616" y="2345876"/>
            <a:ext cx="4157005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Vital function</a:t>
            </a:r>
          </a:p>
          <a:p>
            <a:pPr marL="342900" lvl="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Traffic information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18">
            <a:extLst>
              <a:ext uri="{FF2B5EF4-FFF2-40B4-BE49-F238E27FC236}">
                <a16:creationId xmlns:a16="http://schemas.microsoft.com/office/drawing/2014/main" id="{4D51C726-B3C2-4D03-A2B9-AF49C591A6BF}"/>
              </a:ext>
            </a:extLst>
          </p:cNvPr>
          <p:cNvSpPr txBox="1"/>
          <p:nvPr/>
        </p:nvSpPr>
        <p:spPr>
          <a:xfrm>
            <a:off x="8117321" y="1569124"/>
            <a:ext cx="176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TW" sz="3600" b="1" kern="0" dirty="0">
                <a:solidFill>
                  <a:schemeClr val="accent2"/>
                </a:solidFill>
                <a:cs typeface="+mn-ea"/>
                <a:sym typeface="+mn-lt"/>
              </a:rPr>
              <a:t>Renter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B6E4EB61-0D21-4A16-B729-6C03A52BCC67}"/>
              </a:ext>
            </a:extLst>
          </p:cNvPr>
          <p:cNvSpPr txBox="1"/>
          <p:nvPr/>
        </p:nvSpPr>
        <p:spPr>
          <a:xfrm>
            <a:off x="8392031" y="4716964"/>
            <a:ext cx="3504590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House price</a:t>
            </a:r>
          </a:p>
          <a:p>
            <a:pPr marL="342900" lvl="0" indent="-342900" algn="ctr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Crime rate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20">
            <a:extLst>
              <a:ext uri="{FF2B5EF4-FFF2-40B4-BE49-F238E27FC236}">
                <a16:creationId xmlns:a16="http://schemas.microsoft.com/office/drawing/2014/main" id="{6AF585D1-6CAB-4F86-B996-7782237A303A}"/>
              </a:ext>
            </a:extLst>
          </p:cNvPr>
          <p:cNvSpPr txBox="1"/>
          <p:nvPr/>
        </p:nvSpPr>
        <p:spPr>
          <a:xfrm>
            <a:off x="9348929" y="3982460"/>
            <a:ext cx="26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TW" sz="3600" b="1" kern="0" dirty="0">
                <a:solidFill>
                  <a:schemeClr val="accent1"/>
                </a:solidFill>
                <a:cs typeface="+mn-ea"/>
                <a:sym typeface="+mn-lt"/>
              </a:rPr>
              <a:t>House buyer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D6481B1A-05A3-4B64-A6FE-71D29DD9E968}"/>
              </a:ext>
            </a:extLst>
          </p:cNvPr>
          <p:cNvSpPr txBox="1"/>
          <p:nvPr/>
        </p:nvSpPr>
        <p:spPr>
          <a:xfrm>
            <a:off x="954359" y="3733919"/>
            <a:ext cx="3956149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Local information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Scenic spot</a:t>
            </a:r>
          </a:p>
        </p:txBody>
      </p:sp>
      <p:sp>
        <p:nvSpPr>
          <p:cNvPr id="42" name="文本框 22">
            <a:extLst>
              <a:ext uri="{FF2B5EF4-FFF2-40B4-BE49-F238E27FC236}">
                <a16:creationId xmlns:a16="http://schemas.microsoft.com/office/drawing/2014/main" id="{2AE350A1-0A59-45AD-8319-60E19D64A43C}"/>
              </a:ext>
            </a:extLst>
          </p:cNvPr>
          <p:cNvSpPr txBox="1"/>
          <p:nvPr/>
        </p:nvSpPr>
        <p:spPr>
          <a:xfrm>
            <a:off x="891799" y="3098661"/>
            <a:ext cx="314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kern="0" dirty="0">
                <a:solidFill>
                  <a:schemeClr val="accent3"/>
                </a:solidFill>
                <a:cs typeface="+mn-ea"/>
                <a:sym typeface="+mn-lt"/>
              </a:rPr>
              <a:t>Traveler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4" name="圖片 43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08114771-7463-453E-9F7F-BE0901A7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64959" y="3313369"/>
            <a:ext cx="1695002" cy="1695002"/>
          </a:xfrm>
          <a:prstGeom prst="rect">
            <a:avLst/>
          </a:prstGeom>
        </p:spPr>
      </p:pic>
      <p:sp>
        <p:nvSpPr>
          <p:cNvPr id="45" name="矩形 7">
            <a:extLst>
              <a:ext uri="{FF2B5EF4-FFF2-40B4-BE49-F238E27FC236}">
                <a16:creationId xmlns:a16="http://schemas.microsoft.com/office/drawing/2014/main" id="{7A65C049-1F27-4F34-B56D-6C1E6D5F2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723" y="3703301"/>
            <a:ext cx="1171947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Life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Safety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97F457-1349-4869-937A-6DB260A39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8055" y="2925384"/>
            <a:ext cx="635258" cy="6352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AA66CA-0693-4755-97B2-C671A3FF07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8771" y="3900284"/>
            <a:ext cx="680795" cy="680795"/>
          </a:xfrm>
          <a:prstGeom prst="rect">
            <a:avLst/>
          </a:prstGeom>
        </p:spPr>
      </p:pic>
      <p:pic>
        <p:nvPicPr>
          <p:cNvPr id="12" name="圖片 11" descr="一張含有 建築物 的圖片&#10;&#10;描述是以高可信度產生">
            <a:extLst>
              <a:ext uri="{FF2B5EF4-FFF2-40B4-BE49-F238E27FC236}">
                <a16:creationId xmlns:a16="http://schemas.microsoft.com/office/drawing/2014/main" id="{9A4CCAFD-F4B1-430A-9E57-93C39E5563D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0619" y="1579107"/>
            <a:ext cx="654673" cy="65467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CE0A38-D137-45D5-B629-223B0BC1A8D0}"/>
              </a:ext>
            </a:extLst>
          </p:cNvPr>
          <p:cNvSpPr txBox="1"/>
          <p:nvPr/>
        </p:nvSpPr>
        <p:spPr>
          <a:xfrm>
            <a:off x="3367326" y="5668185"/>
            <a:ext cx="5267294" cy="8145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 Data</a:t>
            </a:r>
            <a:endParaRPr lang="zh-TW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5" grpId="0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06489B01-572B-4F48-8932-95CE1280D6F8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4" name="文本占位符 9">
              <a:extLst>
                <a:ext uri="{FF2B5EF4-FFF2-40B4-BE49-F238E27FC236}">
                  <a16:creationId xmlns:a16="http://schemas.microsoft.com/office/drawing/2014/main" id="{4E8262A7-522D-4085-A5F2-74BD4C5AE36F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4748E4A-AB36-4805-800D-CCF7270CB893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43" name="TextBox 18">
            <a:extLst>
              <a:ext uri="{FF2B5EF4-FFF2-40B4-BE49-F238E27FC236}">
                <a16:creationId xmlns:a16="http://schemas.microsoft.com/office/drawing/2014/main" id="{2DA9A927-7936-4CE3-82E5-30829E2E16F3}"/>
              </a:ext>
            </a:extLst>
          </p:cNvPr>
          <p:cNvSpPr txBox="1"/>
          <p:nvPr/>
        </p:nvSpPr>
        <p:spPr>
          <a:xfrm>
            <a:off x="6008462" y="1802694"/>
            <a:ext cx="5905242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Location, type, and volume.</a:t>
            </a:r>
            <a:endParaRPr lang="zh-CN" altLang="en-US" sz="2400" kern="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A3F24D-F936-4E1A-87B3-DC5FD2124ED1}"/>
              </a:ext>
            </a:extLst>
          </p:cNvPr>
          <p:cNvSpPr/>
          <p:nvPr/>
        </p:nvSpPr>
        <p:spPr>
          <a:xfrm>
            <a:off x="6097052" y="2440937"/>
            <a:ext cx="4266148" cy="51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Traffic Accident Dataset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929090C-05DF-4D39-95C9-002895376381}"/>
              </a:ext>
            </a:extLst>
          </p:cNvPr>
          <p:cNvGrpSpPr/>
          <p:nvPr/>
        </p:nvGrpSpPr>
        <p:grpSpPr>
          <a:xfrm>
            <a:off x="732588" y="1451674"/>
            <a:ext cx="4522080" cy="4340738"/>
            <a:chOff x="169051" y="1136747"/>
            <a:chExt cx="4522080" cy="434073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C0775FA-7DD9-497B-8BA9-4D3F49B9C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60" t="5181" r="4577"/>
            <a:stretch/>
          </p:blipFill>
          <p:spPr>
            <a:xfrm>
              <a:off x="858219" y="3180777"/>
              <a:ext cx="3209925" cy="2296708"/>
            </a:xfrm>
            <a:prstGeom prst="rect">
              <a:avLst/>
            </a:prstGeom>
          </p:spPr>
        </p:pic>
        <p:sp>
          <p:nvSpPr>
            <p:cNvPr id="23" name="椭圆形标注 8">
              <a:extLst>
                <a:ext uri="{FF2B5EF4-FFF2-40B4-BE49-F238E27FC236}">
                  <a16:creationId xmlns:a16="http://schemas.microsoft.com/office/drawing/2014/main" id="{3800C79E-DF31-4861-A42F-C7967C9FA29A}"/>
                </a:ext>
              </a:extLst>
            </p:cNvPr>
            <p:cNvSpPr/>
            <p:nvPr/>
          </p:nvSpPr>
          <p:spPr>
            <a:xfrm>
              <a:off x="1622224" y="1136747"/>
              <a:ext cx="1572467" cy="1548642"/>
            </a:xfrm>
            <a:prstGeom prst="wedgeEllipseCallout">
              <a:avLst>
                <a:gd name="adj1" fmla="val 1137"/>
                <a:gd name="adj2" fmla="val 6711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形标注 9">
              <a:extLst>
                <a:ext uri="{FF2B5EF4-FFF2-40B4-BE49-F238E27FC236}">
                  <a16:creationId xmlns:a16="http://schemas.microsoft.com/office/drawing/2014/main" id="{5775A06A-824B-459D-B919-95F183259649}"/>
                </a:ext>
              </a:extLst>
            </p:cNvPr>
            <p:cNvSpPr/>
            <p:nvPr/>
          </p:nvSpPr>
          <p:spPr>
            <a:xfrm rot="1300665">
              <a:off x="3105612" y="1955897"/>
              <a:ext cx="1585519" cy="1561496"/>
            </a:xfrm>
            <a:prstGeom prst="wedgeEllipseCallout">
              <a:avLst>
                <a:gd name="adj1" fmla="val -5043"/>
                <a:gd name="adj2" fmla="val 6571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形标注 10">
              <a:extLst>
                <a:ext uri="{FF2B5EF4-FFF2-40B4-BE49-F238E27FC236}">
                  <a16:creationId xmlns:a16="http://schemas.microsoft.com/office/drawing/2014/main" id="{537AB418-D0D0-48F9-999D-D98A2F826ABA}"/>
                </a:ext>
              </a:extLst>
            </p:cNvPr>
            <p:cNvSpPr/>
            <p:nvPr/>
          </p:nvSpPr>
          <p:spPr>
            <a:xfrm rot="20076389">
              <a:off x="169051" y="2070632"/>
              <a:ext cx="1618612" cy="1594087"/>
            </a:xfrm>
            <a:prstGeom prst="wedgeEllipseCallout">
              <a:avLst>
                <a:gd name="adj1" fmla="val 11223"/>
                <a:gd name="adj2" fmla="val 6460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70F75B4-6FB1-4D3A-8A34-2155A27E6887}"/>
              </a:ext>
            </a:extLst>
          </p:cNvPr>
          <p:cNvSpPr/>
          <p:nvPr/>
        </p:nvSpPr>
        <p:spPr>
          <a:xfrm>
            <a:off x="6097052" y="3675156"/>
            <a:ext cx="4266148" cy="516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Real Estate Dataset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C1BB6C-2663-4447-BEF1-36D8515AD412}"/>
              </a:ext>
            </a:extLst>
          </p:cNvPr>
          <p:cNvSpPr/>
          <p:nvPr/>
        </p:nvSpPr>
        <p:spPr>
          <a:xfrm>
            <a:off x="6082751" y="5310760"/>
            <a:ext cx="4219138" cy="5167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Population </a:t>
            </a: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Dataset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48FEB338-C623-4D79-A019-CE9A8A2716A7}"/>
              </a:ext>
            </a:extLst>
          </p:cNvPr>
          <p:cNvSpPr txBox="1"/>
          <p:nvPr/>
        </p:nvSpPr>
        <p:spPr>
          <a:xfrm>
            <a:off x="6053696" y="3056585"/>
            <a:ext cx="531481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 &amp; casualty.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09B8AA68-6F34-4268-9F74-B9F604D8B6F9}"/>
              </a:ext>
            </a:extLst>
          </p:cNvPr>
          <p:cNvSpPr txBox="1"/>
          <p:nvPr/>
        </p:nvSpPr>
        <p:spPr>
          <a:xfrm>
            <a:off x="6025996" y="4242015"/>
            <a:ext cx="5789090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location, price &amp; size of properties sold during the past 5 years.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EEB08DDF-AD44-4B19-8B60-68E4B1CCF3CE}"/>
              </a:ext>
            </a:extLst>
          </p:cNvPr>
          <p:cNvSpPr txBox="1"/>
          <p:nvPr/>
        </p:nvSpPr>
        <p:spPr>
          <a:xfrm>
            <a:off x="6024668" y="5934073"/>
            <a:ext cx="5789090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Population, population density. 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471C73-877F-4D38-8F09-FE6EB2DA4B9E}"/>
              </a:ext>
            </a:extLst>
          </p:cNvPr>
          <p:cNvSpPr/>
          <p:nvPr/>
        </p:nvSpPr>
        <p:spPr>
          <a:xfrm>
            <a:off x="6095999" y="1247535"/>
            <a:ext cx="4251639" cy="51674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Crime</a:t>
            </a:r>
            <a:r>
              <a:rPr lang="zh-TW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Dataset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232A8A-42D6-44E4-B19D-5AF0A173D899}"/>
              </a:ext>
            </a:extLst>
          </p:cNvPr>
          <p:cNvSpPr/>
          <p:nvPr/>
        </p:nvSpPr>
        <p:spPr>
          <a:xfrm>
            <a:off x="2183958" y="1880181"/>
            <a:ext cx="1576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3600" b="1" kern="0" dirty="0">
                <a:solidFill>
                  <a:schemeClr val="bg1"/>
                </a:solidFill>
                <a:cs typeface="+mn-ea"/>
                <a:sym typeface="+mn-lt"/>
              </a:rPr>
              <a:t>Taiwan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BC7EEF-57A3-4861-BB4F-413D509DA789}"/>
              </a:ext>
            </a:extLst>
          </p:cNvPr>
          <p:cNvSpPr/>
          <p:nvPr/>
        </p:nvSpPr>
        <p:spPr>
          <a:xfrm rot="1833987">
            <a:off x="3867948" y="2733419"/>
            <a:ext cx="1289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3600" b="1" kern="0" dirty="0">
                <a:solidFill>
                  <a:schemeClr val="bg1"/>
                </a:solidFill>
                <a:cs typeface="+mn-ea"/>
                <a:sym typeface="+mn-lt"/>
              </a:rPr>
              <a:t>Japan</a:t>
            </a:r>
            <a:endParaRPr lang="zh-CN" altLang="en-US" sz="3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78EA69-56DD-4B70-896F-BD7D0B0C64DF}"/>
              </a:ext>
            </a:extLst>
          </p:cNvPr>
          <p:cNvSpPr/>
          <p:nvPr/>
        </p:nvSpPr>
        <p:spPr>
          <a:xfrm rot="19017383">
            <a:off x="848002" y="2811349"/>
            <a:ext cx="1309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3600" b="1" kern="0" dirty="0">
                <a:solidFill>
                  <a:schemeClr val="bg1"/>
                </a:solidFill>
                <a:cs typeface="+mn-ea"/>
                <a:sym typeface="+mn-lt"/>
              </a:rPr>
              <a:t>Korea</a:t>
            </a:r>
            <a:endParaRPr lang="zh-CN" altLang="en-US" sz="3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8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 animBg="1"/>
      <p:bldP spid="48" grpId="0" animBg="1"/>
      <p:bldP spid="50" grpId="0" animBg="1"/>
      <p:bldP spid="53" grpId="0"/>
      <p:bldP spid="54" grpId="0"/>
      <p:bldP spid="56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540242D-0E58-4D9C-8E22-3885C4522A9A}"/>
              </a:ext>
            </a:extLst>
          </p:cNvPr>
          <p:cNvSpPr/>
          <p:nvPr/>
        </p:nvSpPr>
        <p:spPr>
          <a:xfrm>
            <a:off x="639278" y="1134022"/>
            <a:ext cx="3478306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Number </a:t>
            </a:r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f </a:t>
            </a:r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rimes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A82244C-D5D1-4662-9396-44E7FCC8036B}"/>
              </a:ext>
            </a:extLst>
          </p:cNvPr>
          <p:cNvSpPr/>
          <p:nvPr/>
        </p:nvSpPr>
        <p:spPr>
          <a:xfrm>
            <a:off x="851013" y="2923989"/>
            <a:ext cx="3478306" cy="34783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401941-B9EC-4CCD-8006-BDFAE9F8F17C}"/>
              </a:ext>
            </a:extLst>
          </p:cNvPr>
          <p:cNvSpPr/>
          <p:nvPr/>
        </p:nvSpPr>
        <p:spPr>
          <a:xfrm>
            <a:off x="4676357" y="2923989"/>
            <a:ext cx="3478306" cy="347830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5149837-7AF1-4129-AE27-9B79056BA007}"/>
              </a:ext>
            </a:extLst>
          </p:cNvPr>
          <p:cNvSpPr/>
          <p:nvPr/>
        </p:nvSpPr>
        <p:spPr>
          <a:xfrm>
            <a:off x="8481722" y="2923989"/>
            <a:ext cx="3478306" cy="347830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5EE9771-A080-48E0-B6E1-C239B210921A}"/>
              </a:ext>
            </a:extLst>
          </p:cNvPr>
          <p:cNvCxnSpPr/>
          <p:nvPr/>
        </p:nvCxnSpPr>
        <p:spPr>
          <a:xfrm>
            <a:off x="1090384" y="4663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F7EB92E-9012-48E2-9914-968E3FF396E4}"/>
              </a:ext>
            </a:extLst>
          </p:cNvPr>
          <p:cNvCxnSpPr/>
          <p:nvPr/>
        </p:nvCxnSpPr>
        <p:spPr>
          <a:xfrm>
            <a:off x="4955010" y="4663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8B38467-D517-446F-81BB-F605FB1D2477}"/>
              </a:ext>
            </a:extLst>
          </p:cNvPr>
          <p:cNvCxnSpPr/>
          <p:nvPr/>
        </p:nvCxnSpPr>
        <p:spPr>
          <a:xfrm>
            <a:off x="8783313" y="4678084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EC7247-C2CF-4099-8B32-73D46EA5C54A}"/>
              </a:ext>
            </a:extLst>
          </p:cNvPr>
          <p:cNvSpPr txBox="1"/>
          <p:nvPr/>
        </p:nvSpPr>
        <p:spPr>
          <a:xfrm>
            <a:off x="1617106" y="3866456"/>
            <a:ext cx="2332168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208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EE2D83-E0CC-4F5A-B9E3-9D85DC9BC8FF}"/>
              </a:ext>
            </a:extLst>
          </p:cNvPr>
          <p:cNvSpPr txBox="1"/>
          <p:nvPr/>
        </p:nvSpPr>
        <p:spPr>
          <a:xfrm>
            <a:off x="1110879" y="4728413"/>
            <a:ext cx="3218439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287437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D34971-BF12-4FE4-BFFC-0E604A96B1C1}"/>
              </a:ext>
            </a:extLst>
          </p:cNvPr>
          <p:cNvSpPr txBox="1"/>
          <p:nvPr/>
        </p:nvSpPr>
        <p:spPr>
          <a:xfrm>
            <a:off x="1367017" y="3385625"/>
            <a:ext cx="244629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Taipei,</a:t>
            </a: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Neihu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AF43D0B-C6C0-4D75-A2BE-8489110414F2}"/>
              </a:ext>
            </a:extLst>
          </p:cNvPr>
          <p:cNvSpPr txBox="1"/>
          <p:nvPr/>
        </p:nvSpPr>
        <p:spPr>
          <a:xfrm>
            <a:off x="5062681" y="3397484"/>
            <a:ext cx="2801458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Tokyo, Nakano</a:t>
            </a:r>
            <a:endParaRPr lang="zh-TW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760724C-FF52-4736-B6A9-B0AD1FDD6C80}"/>
              </a:ext>
            </a:extLst>
          </p:cNvPr>
          <p:cNvSpPr txBox="1"/>
          <p:nvPr/>
        </p:nvSpPr>
        <p:spPr>
          <a:xfrm>
            <a:off x="8800862" y="3364798"/>
            <a:ext cx="2921000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eoul, </a:t>
            </a:r>
            <a:r>
              <a:rPr lang="en-US" altLang="zh-TW" sz="27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</a:t>
            </a:r>
            <a:r>
              <a:rPr lang="en-US" altLang="zh-TW" sz="24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un</a:t>
            </a:r>
            <a:r>
              <a:rPr lang="en-US" altLang="zh-TW" sz="27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4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yeong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endParaRPr lang="zh-TW" altLang="en-US" sz="105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082101-CAB8-4FDC-BAC4-B9E7E3D0D9C9}"/>
              </a:ext>
            </a:extLst>
          </p:cNvPr>
          <p:cNvSpPr txBox="1"/>
          <p:nvPr/>
        </p:nvSpPr>
        <p:spPr>
          <a:xfrm>
            <a:off x="5323792" y="3867678"/>
            <a:ext cx="2612432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2679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1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2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34A0AC2-4964-4BBA-A0D2-17920C197A0B}"/>
              </a:ext>
            </a:extLst>
          </p:cNvPr>
          <p:cNvSpPr txBox="1"/>
          <p:nvPr/>
        </p:nvSpPr>
        <p:spPr>
          <a:xfrm>
            <a:off x="4811315" y="4728413"/>
            <a:ext cx="3269335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328215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BB383E1-E29F-4ED3-948A-120443C43FC6}"/>
              </a:ext>
            </a:extLst>
          </p:cNvPr>
          <p:cNvSpPr txBox="1"/>
          <p:nvPr/>
        </p:nvSpPr>
        <p:spPr>
          <a:xfrm>
            <a:off x="8679160" y="4728413"/>
            <a:ext cx="338783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497920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082656B-BBA4-46AC-9959-8EBB32302195}"/>
              </a:ext>
            </a:extLst>
          </p:cNvPr>
          <p:cNvSpPr txBox="1"/>
          <p:nvPr/>
        </p:nvSpPr>
        <p:spPr>
          <a:xfrm>
            <a:off x="9135398" y="3890086"/>
            <a:ext cx="259171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4459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0B96BA7-F8ED-4940-BFA2-1DC2A35DB251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43" name="文本占位符 9">
              <a:extLst>
                <a:ext uri="{FF2B5EF4-FFF2-40B4-BE49-F238E27FC236}">
                  <a16:creationId xmlns:a16="http://schemas.microsoft.com/office/drawing/2014/main" id="{807F33C2-7DD1-4209-B8A5-0964C1560618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D4A7834-EB46-433A-A4B1-12E4814C531A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C284C49-CA9C-47AB-B418-CF552893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684" y="2505407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7A5D0D-55C3-4041-9884-F63F0EB39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769" y="2505129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6B0ADB-D10E-470F-94CE-ADCAFE45A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13" y="2498511"/>
            <a:ext cx="1067593" cy="711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6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  <p:bldP spid="30" grpId="0" animBg="1"/>
      <p:bldP spid="1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24" name="文本框 4">
            <a:extLst>
              <a:ext uri="{FF2B5EF4-FFF2-40B4-BE49-F238E27FC236}">
                <a16:creationId xmlns:a16="http://schemas.microsoft.com/office/drawing/2014/main" id="{C7D47B10-E5DA-4AF5-AACF-E8C76B86669B}"/>
              </a:ext>
            </a:extLst>
          </p:cNvPr>
          <p:cNvSpPr txBox="1"/>
          <p:nvPr/>
        </p:nvSpPr>
        <p:spPr>
          <a:xfrm>
            <a:off x="628318" y="1169184"/>
            <a:ext cx="349918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Life-Safety</a:t>
            </a:r>
            <a:r>
              <a:rPr lang="zh-TW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Index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E7D43A-467B-49A9-8600-8B589C3D012B}"/>
              </a:ext>
            </a:extLst>
          </p:cNvPr>
          <p:cNvSpPr/>
          <p:nvPr/>
        </p:nvSpPr>
        <p:spPr>
          <a:xfrm>
            <a:off x="1619654" y="3879711"/>
            <a:ext cx="2672475" cy="26724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point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2A80AAD-2A72-4187-9CC5-A90B015BD6DC}"/>
              </a:ext>
            </a:extLst>
          </p:cNvPr>
          <p:cNvSpPr/>
          <p:nvPr/>
        </p:nvSpPr>
        <p:spPr>
          <a:xfrm>
            <a:off x="5215741" y="3879711"/>
            <a:ext cx="2672475" cy="26724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</a:t>
            </a:r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1E8B89C-704A-4D1E-9059-9678981ECAEE}"/>
              </a:ext>
            </a:extLst>
          </p:cNvPr>
          <p:cNvSpPr/>
          <p:nvPr/>
        </p:nvSpPr>
        <p:spPr>
          <a:xfrm>
            <a:off x="8868549" y="3916842"/>
            <a:ext cx="2672475" cy="26724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95</a:t>
            </a: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12EE401-5555-43B8-9C3C-A9AB17B89A85}"/>
              </a:ext>
            </a:extLst>
          </p:cNvPr>
          <p:cNvCxnSpPr>
            <a:cxnSpLocks/>
          </p:cNvCxnSpPr>
          <p:nvPr/>
        </p:nvCxnSpPr>
        <p:spPr>
          <a:xfrm>
            <a:off x="1914491" y="5260001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BA51D4F-4BCE-45EC-A607-4187B8A6D29E}"/>
              </a:ext>
            </a:extLst>
          </p:cNvPr>
          <p:cNvCxnSpPr>
            <a:cxnSpLocks/>
          </p:cNvCxnSpPr>
          <p:nvPr/>
        </p:nvCxnSpPr>
        <p:spPr>
          <a:xfrm>
            <a:off x="5540479" y="5254701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AB77A81-C2BD-4E0D-A6A1-8125E7C748A7}"/>
              </a:ext>
            </a:extLst>
          </p:cNvPr>
          <p:cNvCxnSpPr>
            <a:cxnSpLocks/>
          </p:cNvCxnSpPr>
          <p:nvPr/>
        </p:nvCxnSpPr>
        <p:spPr>
          <a:xfrm>
            <a:off x="9180150" y="5262202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419C4C-8106-4B17-9CE1-BD98584177AD}"/>
              </a:ext>
            </a:extLst>
          </p:cNvPr>
          <p:cNvSpPr txBox="1"/>
          <p:nvPr/>
        </p:nvSpPr>
        <p:spPr>
          <a:xfrm>
            <a:off x="2257281" y="4170985"/>
            <a:ext cx="139722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Taipei</a:t>
            </a:r>
          </a:p>
          <a:p>
            <a:pPr algn="ctr">
              <a:spcBef>
                <a:spcPts val="600"/>
              </a:spcBef>
            </a:pP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Neihu</a:t>
            </a:r>
            <a:endParaRPr lang="zh-TW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226ECE6-4A24-4196-B75C-A66056BAF438}"/>
                  </a:ext>
                </a:extLst>
              </p:cNvPr>
              <p:cNvSpPr txBox="1"/>
              <p:nvPr/>
            </p:nvSpPr>
            <p:spPr>
              <a:xfrm>
                <a:off x="0" y="1874023"/>
                <a:ext cx="5392501" cy="1258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800" i="1" kern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  <m:t>1−</m:t>
                          </m:r>
                          <m:f>
                            <m:fPr>
                              <m:ctrlPr>
                                <a:rPr lang="zh-TW" altLang="en-US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max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den>
                          </m:f>
                        </m:e>
                      </m:d>
                      <m:r>
                        <a:rPr lang="en-US" altLang="zh-TW" sz="2800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×100%</m:t>
                      </m:r>
                    </m:oMath>
                  </m:oMathPara>
                </a14:m>
                <a:endParaRPr lang="zh-TW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226ECE6-4A24-4196-B75C-A66056BA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4023"/>
                <a:ext cx="5392501" cy="1258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52D66E-D3F8-47A4-8301-4C180D9EC4B7}"/>
                  </a:ext>
                </a:extLst>
              </p:cNvPr>
              <p:cNvSpPr txBox="1"/>
              <p:nvPr/>
            </p:nvSpPr>
            <p:spPr>
              <a:xfrm>
                <a:off x="5646645" y="1935684"/>
                <a:ext cx="3368807" cy="1163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  <m:r>
                        <a:rPr lang="en-US" altLang="zh-TW" sz="2800" b="0" i="1" kern="0" baseline="-2500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  <m:r>
                        <a:rPr lang="zh-TW" altLang="en-US" sz="280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lang="zh-TW" altLang="en-US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𝑁𝑜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.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𝑜𝑓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𝑐𝑟𝑖𝑚𝑒𝑠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𝑁𝑜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. 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𝑜𝑓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𝑟𝑒𝑠𝑖𝑑𝑒𝑛𝑡</m:t>
                          </m:r>
                        </m:den>
                      </m:f>
                    </m:oMath>
                  </m:oMathPara>
                </a14:m>
                <a:endParaRPr lang="zh-TW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52D66E-D3F8-47A4-8301-4C180D9EC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45" y="1935684"/>
                <a:ext cx="3368807" cy="1163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C8DA49CE-7D56-4CD5-BE5C-D299F0FF7A5C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29" name="文本占位符 9">
              <a:extLst>
                <a:ext uri="{FF2B5EF4-FFF2-40B4-BE49-F238E27FC236}">
                  <a16:creationId xmlns:a16="http://schemas.microsoft.com/office/drawing/2014/main" id="{150BD24F-4ACB-4051-964A-F8BEBA192071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92DA361B-98E1-448A-9F05-524F8E6F3B5B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EA6EFAE-7045-42F5-96E6-51CC03E54893}"/>
              </a:ext>
            </a:extLst>
          </p:cNvPr>
          <p:cNvSpPr txBox="1"/>
          <p:nvPr/>
        </p:nvSpPr>
        <p:spPr>
          <a:xfrm>
            <a:off x="5779199" y="4170985"/>
            <a:ext cx="160139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Tokyo</a:t>
            </a:r>
          </a:p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Nakano</a:t>
            </a:r>
            <a:endParaRPr lang="zh-TW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7466DC-3247-412D-90E9-B7DB696EAEEC}"/>
              </a:ext>
            </a:extLst>
          </p:cNvPr>
          <p:cNvSpPr txBox="1"/>
          <p:nvPr/>
        </p:nvSpPr>
        <p:spPr>
          <a:xfrm>
            <a:off x="9159774" y="4176662"/>
            <a:ext cx="21630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Seoul</a:t>
            </a:r>
          </a:p>
          <a:p>
            <a:pPr algn="ctr">
              <a:spcBef>
                <a:spcPts val="600"/>
              </a:spcBef>
            </a:pP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EunPyeong</a:t>
            </a: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730D1BC-EE56-4678-80D8-C548CF64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169" y="3521205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08295D1-5077-4901-BFFF-96D4D8DA2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72" y="3514309"/>
            <a:ext cx="1067593" cy="711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41B07A3-7609-4119-A8A6-37CE7A535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881" y="3477411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8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43" grpId="0" animBg="1"/>
      <p:bldP spid="21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CE1EFAF4-EE85-477C-B478-C6AA092B9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165138"/>
              </p:ext>
            </p:extLst>
          </p:nvPr>
        </p:nvGraphicFramePr>
        <p:xfrm>
          <a:off x="3172629" y="1862553"/>
          <a:ext cx="5931344" cy="431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18">
            <a:extLst>
              <a:ext uri="{FF2B5EF4-FFF2-40B4-BE49-F238E27FC236}">
                <a16:creationId xmlns:a16="http://schemas.microsoft.com/office/drawing/2014/main" id="{0BB49607-E400-4C88-A206-E6B6C99A4ED3}"/>
              </a:ext>
            </a:extLst>
          </p:cNvPr>
          <p:cNvSpPr txBox="1"/>
          <p:nvPr/>
        </p:nvSpPr>
        <p:spPr>
          <a:xfrm>
            <a:off x="6294487" y="1896538"/>
            <a:ext cx="5570451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rime, police station</a:t>
            </a:r>
            <a:r>
              <a:rPr lang="zh-TW" altLang="en-US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&amp;</a:t>
            </a:r>
            <a:r>
              <a:rPr lang="zh-TW" altLang="en-US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population.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275700E4-9184-4C88-BB48-0FFF2977AABC}"/>
              </a:ext>
            </a:extLst>
          </p:cNvPr>
          <p:cNvSpPr txBox="1"/>
          <p:nvPr/>
        </p:nvSpPr>
        <p:spPr>
          <a:xfrm>
            <a:off x="6762387" y="5218248"/>
            <a:ext cx="32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b="1" kern="0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Healthcare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EEB7A292-6EDC-4455-8E0F-C03CADBBD89C}"/>
              </a:ext>
            </a:extLst>
          </p:cNvPr>
          <p:cNvSpPr txBox="1"/>
          <p:nvPr/>
        </p:nvSpPr>
        <p:spPr>
          <a:xfrm>
            <a:off x="7838557" y="2922260"/>
            <a:ext cx="3220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Vital Function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3E2D037-4180-49CA-BC83-2536522C0C16}"/>
              </a:ext>
            </a:extLst>
          </p:cNvPr>
          <p:cNvSpPr txBox="1"/>
          <p:nvPr/>
        </p:nvSpPr>
        <p:spPr>
          <a:xfrm>
            <a:off x="8391458" y="3508172"/>
            <a:ext cx="3954352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onvenience store, </a:t>
            </a: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shopping mall &amp; park.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96D584-D322-4FA0-8F8E-5A094AE4A7F6}"/>
              </a:ext>
            </a:extLst>
          </p:cNvPr>
          <p:cNvSpPr/>
          <p:nvPr/>
        </p:nvSpPr>
        <p:spPr>
          <a:xfrm>
            <a:off x="411664" y="1116015"/>
            <a:ext cx="3527790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Location Analysis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D13CEA0-14B0-4EFD-BAF5-DC664F435FB1}"/>
              </a:ext>
            </a:extLst>
          </p:cNvPr>
          <p:cNvSpPr txBox="1"/>
          <p:nvPr/>
        </p:nvSpPr>
        <p:spPr>
          <a:xfrm>
            <a:off x="7119312" y="5875745"/>
            <a:ext cx="4361425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ospital &amp; clinic.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78B3B37B-2D42-4BA5-AB16-1C4A15C2B311}"/>
              </a:ext>
            </a:extLst>
          </p:cNvPr>
          <p:cNvSpPr txBox="1"/>
          <p:nvPr/>
        </p:nvSpPr>
        <p:spPr>
          <a:xfrm>
            <a:off x="411664" y="5864168"/>
            <a:ext cx="5288349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30000"/>
              </a:lnSpc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According to the No. of restaurants.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475FCF7-0458-4D5B-A3AE-B67D506929E0}"/>
              </a:ext>
            </a:extLst>
          </p:cNvPr>
          <p:cNvSpPr txBox="1"/>
          <p:nvPr/>
        </p:nvSpPr>
        <p:spPr>
          <a:xfrm>
            <a:off x="328537" y="3628938"/>
            <a:ext cx="4170011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Car accident frequency &amp; population.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2A0904-B16C-46E8-84ED-CDFD90A1915E}"/>
              </a:ext>
            </a:extLst>
          </p:cNvPr>
          <p:cNvSpPr/>
          <p:nvPr/>
        </p:nvSpPr>
        <p:spPr>
          <a:xfrm>
            <a:off x="4938292" y="1320461"/>
            <a:ext cx="24000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4000" b="1" kern="0" dirty="0">
                <a:solidFill>
                  <a:schemeClr val="accent2"/>
                </a:solidFill>
                <a:cs typeface="+mn-ea"/>
                <a:sym typeface="+mn-lt"/>
              </a:rPr>
              <a:t>Life Safety</a:t>
            </a:r>
            <a:endParaRPr lang="zh-CN" altLang="en-US" sz="40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53B296-0058-417B-B70D-A98526C873D2}"/>
              </a:ext>
            </a:extLst>
          </p:cNvPr>
          <p:cNvSpPr/>
          <p:nvPr/>
        </p:nvSpPr>
        <p:spPr>
          <a:xfrm>
            <a:off x="1823366" y="2835970"/>
            <a:ext cx="29915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4000" b="1" kern="0" dirty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Traffic Safety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828AB3-5519-4F9D-BACD-D1C49D050CA2}"/>
              </a:ext>
            </a:extLst>
          </p:cNvPr>
          <p:cNvSpPr/>
          <p:nvPr/>
        </p:nvSpPr>
        <p:spPr>
          <a:xfrm>
            <a:off x="3939455" y="5218248"/>
            <a:ext cx="149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sz="4000" b="1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Food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969FEA0-EF0F-4B8B-BD4B-90630C775E78}"/>
              </a:ext>
            </a:extLst>
          </p:cNvPr>
          <p:cNvGrpSpPr/>
          <p:nvPr/>
        </p:nvGrpSpPr>
        <p:grpSpPr>
          <a:xfrm>
            <a:off x="4126382" y="253989"/>
            <a:ext cx="4275607" cy="559404"/>
            <a:chOff x="3915893" y="253989"/>
            <a:chExt cx="4275607" cy="559404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73B5D3A0-1C79-4B89-AEDF-041B7D8A29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占位符 9">
              <a:extLst>
                <a:ext uri="{FF2B5EF4-FFF2-40B4-BE49-F238E27FC236}">
                  <a16:creationId xmlns:a16="http://schemas.microsoft.com/office/drawing/2014/main" id="{D168E274-BB9D-441B-86F4-9694870B5B88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4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3" grpId="0"/>
      <p:bldP spid="30" grpId="0"/>
      <p:bldP spid="31" grpId="0"/>
      <p:bldP spid="33" grpId="0"/>
      <p:bldP spid="37" grpId="0"/>
      <p:bldP spid="38" grpId="0"/>
      <p:bldP spid="39" grpId="0"/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1141E819-B2F2-45EE-AC39-1455594239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12071" y="1434442"/>
            <a:ext cx="7304233" cy="4698375"/>
          </a:xfrm>
          <a:prstGeom prst="rect">
            <a:avLst/>
          </a:prstGeom>
        </p:spPr>
      </p:pic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2C879C7-456B-4794-9C68-DD83792DA8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9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12070" y="1434442"/>
            <a:ext cx="7304233" cy="46983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F7328CA-9433-40AE-BB72-901576E4FE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8D8B750-8E8E-420D-954B-08465130BB08}"/>
              </a:ext>
            </a:extLst>
          </p:cNvPr>
          <p:cNvGrpSpPr/>
          <p:nvPr/>
        </p:nvGrpSpPr>
        <p:grpSpPr>
          <a:xfrm>
            <a:off x="688502" y="890283"/>
            <a:ext cx="11152345" cy="6076945"/>
            <a:chOff x="688502" y="890283"/>
            <a:chExt cx="11152345" cy="6076945"/>
          </a:xfrm>
        </p:grpSpPr>
        <p:pic>
          <p:nvPicPr>
            <p:cNvPr id="28" name="圖片 27" descr="一張含有 螢幕擷取畫面, 監視器, 電子用品, 坐 的圖片&#10;&#10;描述是以高可信度產生">
              <a:extLst>
                <a:ext uri="{FF2B5EF4-FFF2-40B4-BE49-F238E27FC236}">
                  <a16:creationId xmlns:a16="http://schemas.microsoft.com/office/drawing/2014/main" id="{56A41986-99A6-4C9C-A6D9-054261AD9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483" b="3701"/>
            <a:stretch/>
          </p:blipFill>
          <p:spPr>
            <a:xfrm>
              <a:off x="688502" y="890283"/>
              <a:ext cx="11152345" cy="6076945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3175B8C-4883-4771-A7AA-91FD70E6B79D}"/>
                </a:ext>
              </a:extLst>
            </p:cNvPr>
            <p:cNvSpPr/>
            <p:nvPr/>
          </p:nvSpPr>
          <p:spPr>
            <a:xfrm>
              <a:off x="5784966" y="6210300"/>
              <a:ext cx="984250" cy="154404"/>
            </a:xfrm>
            <a:prstGeom prst="rect">
              <a:avLst/>
            </a:prstGeom>
            <a:solidFill>
              <a:srgbClr val="1C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4110178-DE6E-48F3-AFAF-046557AE75BB}"/>
              </a:ext>
            </a:extLst>
          </p:cNvPr>
          <p:cNvGrpSpPr/>
          <p:nvPr/>
        </p:nvGrpSpPr>
        <p:grpSpPr>
          <a:xfrm>
            <a:off x="4126382" y="253989"/>
            <a:ext cx="4275607" cy="559404"/>
            <a:chOff x="3915893" y="253989"/>
            <a:chExt cx="4275607" cy="559404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8E40116-17F7-4C7E-B499-1F3D09F3DD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占位符 9">
              <a:extLst>
                <a:ext uri="{FF2B5EF4-FFF2-40B4-BE49-F238E27FC236}">
                  <a16:creationId xmlns:a16="http://schemas.microsoft.com/office/drawing/2014/main" id="{A0C3E69C-5541-46DF-8DA8-56302620E12F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A3BCA3C6-DBE7-4143-B45D-224DA08214ED}"/>
              </a:ext>
            </a:extLst>
          </p:cNvPr>
          <p:cNvSpPr/>
          <p:nvPr/>
        </p:nvSpPr>
        <p:spPr>
          <a:xfrm>
            <a:off x="5024200" y="6132817"/>
            <a:ext cx="2479970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Web APP</a:t>
            </a:r>
            <a:endParaRPr lang="zh-CN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3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1141E819-B2F2-45EE-AC39-1455594239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12071" y="1434442"/>
            <a:ext cx="7304233" cy="4698375"/>
          </a:xfrm>
          <a:prstGeom prst="rect">
            <a:avLst/>
          </a:prstGeom>
        </p:spPr>
      </p:pic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2C879C7-456B-4794-9C68-DD83792DA8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9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12070" y="1434442"/>
            <a:ext cx="7304233" cy="46983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F7328CA-9433-40AE-BB72-901576E4FE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8D8B750-8E8E-420D-954B-08465130BB08}"/>
              </a:ext>
            </a:extLst>
          </p:cNvPr>
          <p:cNvGrpSpPr/>
          <p:nvPr/>
        </p:nvGrpSpPr>
        <p:grpSpPr>
          <a:xfrm>
            <a:off x="688502" y="890283"/>
            <a:ext cx="11152345" cy="6076945"/>
            <a:chOff x="688502" y="890283"/>
            <a:chExt cx="11152345" cy="6076945"/>
          </a:xfrm>
        </p:grpSpPr>
        <p:pic>
          <p:nvPicPr>
            <p:cNvPr id="28" name="圖片 27" descr="一張含有 螢幕擷取畫面, 監視器, 電子用品, 坐 的圖片&#10;&#10;描述是以高可信度產生">
              <a:extLst>
                <a:ext uri="{FF2B5EF4-FFF2-40B4-BE49-F238E27FC236}">
                  <a16:creationId xmlns:a16="http://schemas.microsoft.com/office/drawing/2014/main" id="{56A41986-99A6-4C9C-A6D9-054261AD9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483" b="3701"/>
            <a:stretch/>
          </p:blipFill>
          <p:spPr>
            <a:xfrm>
              <a:off x="688502" y="890283"/>
              <a:ext cx="11152345" cy="6076945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3175B8C-4883-4771-A7AA-91FD70E6B79D}"/>
                </a:ext>
              </a:extLst>
            </p:cNvPr>
            <p:cNvSpPr/>
            <p:nvPr/>
          </p:nvSpPr>
          <p:spPr>
            <a:xfrm>
              <a:off x="5784966" y="6210300"/>
              <a:ext cx="984250" cy="154404"/>
            </a:xfrm>
            <a:prstGeom prst="rect">
              <a:avLst/>
            </a:prstGeom>
            <a:solidFill>
              <a:srgbClr val="1C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4110178-DE6E-48F3-AFAF-046557AE75BB}"/>
              </a:ext>
            </a:extLst>
          </p:cNvPr>
          <p:cNvGrpSpPr/>
          <p:nvPr/>
        </p:nvGrpSpPr>
        <p:grpSpPr>
          <a:xfrm>
            <a:off x="4126382" y="253989"/>
            <a:ext cx="4275607" cy="559404"/>
            <a:chOff x="3915893" y="253989"/>
            <a:chExt cx="4275607" cy="559404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8E40116-17F7-4C7E-B499-1F3D09F3DD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占位符 9">
              <a:extLst>
                <a:ext uri="{FF2B5EF4-FFF2-40B4-BE49-F238E27FC236}">
                  <a16:creationId xmlns:a16="http://schemas.microsoft.com/office/drawing/2014/main" id="{A0C3E69C-5541-46DF-8DA8-56302620E12F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A3BCA3C6-DBE7-4143-B45D-224DA08214ED}"/>
              </a:ext>
            </a:extLst>
          </p:cNvPr>
          <p:cNvSpPr/>
          <p:nvPr/>
        </p:nvSpPr>
        <p:spPr>
          <a:xfrm>
            <a:off x="5024200" y="6132817"/>
            <a:ext cx="2479970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Web APP</a:t>
            </a:r>
            <a:endParaRPr lang="zh-CN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68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7166E15B-ABFE-4F37-84E7-2ABD4220F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7631" y="1404263"/>
            <a:ext cx="7258923" cy="46692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2081FD3-1667-430F-AD92-8E63D62D8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631" y="1404263"/>
            <a:ext cx="7258923" cy="46786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A59CA2F-D339-46EE-A93C-A608D585E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630" y="1404263"/>
            <a:ext cx="7258923" cy="467866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854B35D-91A0-4AE4-A24C-FBF14076D7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17DB4CF4-3088-4171-9765-A06587EF955B}"/>
              </a:ext>
            </a:extLst>
          </p:cNvPr>
          <p:cNvGrpSpPr/>
          <p:nvPr/>
        </p:nvGrpSpPr>
        <p:grpSpPr>
          <a:xfrm>
            <a:off x="1313234" y="933855"/>
            <a:ext cx="9873575" cy="5924145"/>
            <a:chOff x="1313234" y="933855"/>
            <a:chExt cx="9873575" cy="5924145"/>
          </a:xfrm>
        </p:grpSpPr>
        <p:pic>
          <p:nvPicPr>
            <p:cNvPr id="25" name="圖片 24" descr="一張含有 螢幕擷取畫面, 監視器, 電子用品, 坐 的圖片&#10;&#10;描述是以高可信度產生">
              <a:extLst>
                <a:ext uri="{FF2B5EF4-FFF2-40B4-BE49-F238E27FC236}">
                  <a16:creationId xmlns:a16="http://schemas.microsoft.com/office/drawing/2014/main" id="{4752DD54-2452-40EF-951B-D645B78F8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61" t="6584" r="6106" b="4882"/>
            <a:stretch/>
          </p:blipFill>
          <p:spPr>
            <a:xfrm>
              <a:off x="1313234" y="933855"/>
              <a:ext cx="9873575" cy="5924145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4A92A89-3451-4753-9E53-20C1EACCA5BC}"/>
                </a:ext>
              </a:extLst>
            </p:cNvPr>
            <p:cNvSpPr/>
            <p:nvPr/>
          </p:nvSpPr>
          <p:spPr>
            <a:xfrm>
              <a:off x="5784966" y="6210300"/>
              <a:ext cx="984250" cy="154404"/>
            </a:xfrm>
            <a:prstGeom prst="rect">
              <a:avLst/>
            </a:prstGeom>
            <a:solidFill>
              <a:srgbClr val="1C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FFC0D53-D988-4FF8-9542-01F7C274B0FA}"/>
              </a:ext>
            </a:extLst>
          </p:cNvPr>
          <p:cNvGrpSpPr/>
          <p:nvPr/>
        </p:nvGrpSpPr>
        <p:grpSpPr>
          <a:xfrm>
            <a:off x="4155952" y="253989"/>
            <a:ext cx="4275607" cy="559404"/>
            <a:chOff x="3915893" y="253989"/>
            <a:chExt cx="4275607" cy="559404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C6C162B-7E2D-4A5A-9E79-6316DD9E4CCC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占位符 9">
              <a:extLst>
                <a:ext uri="{FF2B5EF4-FFF2-40B4-BE49-F238E27FC236}">
                  <a16:creationId xmlns:a16="http://schemas.microsoft.com/office/drawing/2014/main" id="{26273BE1-2342-49EF-AC1C-A36DD06F44B5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631976E-D69D-4974-8BB0-836B4C4471F8}"/>
              </a:ext>
            </a:extLst>
          </p:cNvPr>
          <p:cNvSpPr/>
          <p:nvPr/>
        </p:nvSpPr>
        <p:spPr>
          <a:xfrm>
            <a:off x="4538358" y="6089668"/>
            <a:ext cx="3423325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Browser Extension</a:t>
            </a:r>
            <a:endParaRPr lang="zh-CN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6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5292</TotalTime>
  <Words>1241</Words>
  <Application>Microsoft Office PowerPoint</Application>
  <PresentationFormat>寬螢幕</PresentationFormat>
  <Paragraphs>143</Paragraphs>
  <Slides>11</Slides>
  <Notes>11</Notes>
  <HiddenSlides>0</HiddenSlides>
  <MMClips>5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5" baseType="lpstr">
      <vt:lpstr>等线</vt:lpstr>
      <vt:lpstr>微软雅黑</vt:lpstr>
      <vt:lpstr>宋体</vt:lpstr>
      <vt:lpstr>微軟正黑體</vt:lpstr>
      <vt:lpstr>新細明體</vt:lpstr>
      <vt:lpstr>Arial</vt:lpstr>
      <vt:lpstr>Calibri</vt:lpstr>
      <vt:lpstr>Cambria Math</vt:lpstr>
      <vt:lpstr>Century Gothic</vt:lpstr>
      <vt:lpstr>Segoe UI Light</vt:lpstr>
      <vt:lpstr>Times New Roman</vt:lpstr>
      <vt:lpstr>Wingdings</vt:lpstr>
      <vt:lpstr>Office 主题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聖賦 李</cp:lastModifiedBy>
  <cp:revision>331</cp:revision>
  <dcterms:created xsi:type="dcterms:W3CDTF">2015-08-18T02:51:41Z</dcterms:created>
  <dcterms:modified xsi:type="dcterms:W3CDTF">2018-09-01T04:05:52Z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